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417" r:id="rId4"/>
    <p:sldId id="2711" r:id="rId5"/>
    <p:sldId id="2677" r:id="rId6"/>
    <p:sldId id="2709" r:id="rId7"/>
    <p:sldId id="2710" r:id="rId8"/>
    <p:sldId id="2708" r:id="rId9"/>
    <p:sldId id="2712" r:id="rId10"/>
    <p:sldId id="2713" r:id="rId11"/>
    <p:sldId id="2714" r:id="rId12"/>
    <p:sldId id="2715" r:id="rId13"/>
    <p:sldId id="2716" r:id="rId14"/>
    <p:sldId id="2717" r:id="rId15"/>
    <p:sldId id="2782" r:id="rId16"/>
    <p:sldId id="2774" r:id="rId17"/>
    <p:sldId id="2775" r:id="rId18"/>
    <p:sldId id="2776" r:id="rId19"/>
    <p:sldId id="2777" r:id="rId20"/>
    <p:sldId id="2778" r:id="rId21"/>
    <p:sldId id="2779" r:id="rId22"/>
    <p:sldId id="2780" r:id="rId23"/>
    <p:sldId id="2781" r:id="rId24"/>
    <p:sldId id="2783" r:id="rId25"/>
    <p:sldId id="2784" r:id="rId26"/>
    <p:sldId id="2785" r:id="rId27"/>
    <p:sldId id="2765" r:id="rId28"/>
    <p:sldId id="805" r:id="rId29"/>
    <p:sldId id="2689" r:id="rId30"/>
    <p:sldId id="2662" r:id="rId31"/>
    <p:sldId id="307" r:id="rId32"/>
    <p:sldId id="2786" r:id="rId33"/>
    <p:sldId id="2718" r:id="rId34"/>
    <p:sldId id="2719" r:id="rId35"/>
    <p:sldId id="2720" r:id="rId36"/>
    <p:sldId id="2787" r:id="rId37"/>
    <p:sldId id="2663" r:id="rId38"/>
    <p:sldId id="779" r:id="rId39"/>
    <p:sldId id="306" r:id="rId40"/>
    <p:sldId id="2789" r:id="rId41"/>
    <p:sldId id="2790" r:id="rId42"/>
    <p:sldId id="2788" r:id="rId43"/>
    <p:sldId id="2791" r:id="rId44"/>
    <p:sldId id="2792" r:id="rId45"/>
    <p:sldId id="279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5978-95ED-42CB-885D-FE3D3F54F514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8A140-A7AC-4CD6-9D56-8FFA9C61BC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4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5120-1FF5-3485-EB2C-7103A1867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3FA97-FD3E-EE67-BFF4-0EEBB2AF3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F2140-428B-4D4E-93AB-2EF353DD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C3414-F8EB-B5E8-7189-5B76300C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F9C38-7A37-3FCF-ECBF-95D8E45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F81D-348C-ECFE-B97A-53B08523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73606-3CFA-01AD-8A6D-6159F90E5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6FDC4-F9C1-D0E5-7207-A4DB8ADA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E370-03C0-5868-51BC-960DEF65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F401-ED22-C23F-5CD5-8BAF2B64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2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E8101-0075-88E2-F387-242D744AE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4C030-5FC5-7D9A-F1A7-B273C56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F0291-8D3E-08A9-E9BD-90861DB6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8A7C-E5DA-0E94-D0FA-8F5C4778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6943-61C5-D2FD-CC28-A1EED838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4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C993-EE6D-4A3E-E7A5-2BB7B7CD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185B-6097-E3BC-E76C-DF6E4DB4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5931-50CF-32C9-1ACC-3C630FF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F32D-CC0E-00E1-6E2D-E19A53B8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64506-18DA-0E24-B7B5-F53DEE97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4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B6B3-6B70-221D-AF36-1E9A3319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E239-AABE-4051-43C1-F9D9CB10C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276C-37ED-0767-BCE9-D43BB64A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49ED-5E79-10F4-CE4C-AE6DC3D6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496E-3C05-9099-1746-51C9F89C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1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C4CC-E0A4-5D12-749B-DA19680D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BB02-3205-B623-47F3-D48126817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7DFB1-D6F4-9F56-E978-4255289F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DA6C4-3FFD-CD46-EB74-F3FC7812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A56E6-0ABF-FDD6-C273-4D501695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94914-AF9C-FEF2-D985-23D47B2A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654F-5965-D715-D248-C012948D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81FF-E507-6507-24AB-9AC5A0F13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8E01-B705-2D9C-27FC-AF329B34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D61D6-9FC6-87E8-6475-7038441D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A6000-1E85-4791-CF57-05ABE65BD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F5401-01B5-CB77-9542-2BC7CD46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671B0-6D76-A6EC-7327-877EB3CC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7E5E6-59C9-F3F0-1B26-DA4A7A21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302F-935B-37CC-EC9A-762E97AD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524BF-F351-5B40-70CD-3143C5B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7CF0-6FD6-C632-0C4B-86FF0982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A5CF8-7960-52DD-9534-3360490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48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BDAC7-8F17-7ABB-C1D2-DE0043F5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B05A0-AEDE-BC2A-D3E3-CBA70D52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1F46-77AF-6AB2-8A06-2034390C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833D-CDED-D5E8-4AE0-C9683959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65A7-633A-D71D-5506-391F6CDD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E466B-6DB6-9F77-5962-D67392D66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659AD-FE7C-0CF4-89B5-B867E2D5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4523A-CCCB-E5DA-AE15-1CB81511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FBCAD-FE2E-7C9A-4C3F-EE622E06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2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B2EA-E907-2989-BB37-BDF7E874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FCA6E-0813-A541-83A7-79CE9FBC0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9E567-ED17-8C9C-A72F-597DDF6DE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9801A-1991-9FED-C632-21940ECF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D5310-8CE5-4084-0907-DE7712FF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0F741-2DAC-C2BA-9E9A-FBD72A21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13AD4-C8F1-E4FF-A867-83AB23FF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69E6E-5B0E-04A3-656A-13CE7C53E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BC26-8654-DB25-0F80-36DFAC08D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9C6C-0EAB-4CD0-9115-8023772ED0F3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F2B4-29A2-5D62-37D0-879E7BDB5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446F-731F-85D9-BFA5-FAE1EC3A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29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note/playgrou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35C7-B37F-556E-8E4E-F239C3747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BB7E8-9F5D-941D-DDFF-B35E9214A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Atul Kahate</a:t>
            </a:r>
          </a:p>
          <a:p>
            <a:r>
              <a:rPr lang="en-US" dirty="0"/>
              <a:t>https://www.linkedin.com/in/atulkahate/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4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E5A0-C9F5-1368-CC42-9D455FF1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Hands-on: Directly Accessing LLMs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41F7-E1CD-3E39-DDDE-D6C8953A8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Download and install Python </a:t>
            </a:r>
            <a:r>
              <a:rPr lang="en-US" b="1" noProof="0" dirty="0"/>
              <a:t>Version 3.12 </a:t>
            </a:r>
            <a:r>
              <a:rPr lang="en-US" noProof="0" dirty="0"/>
              <a:t>(</a:t>
            </a:r>
            <a:r>
              <a:rPr lang="en-US" noProof="0" dirty="0">
                <a:hlinkClick r:id="rId2"/>
              </a:rPr>
              <a:t>https://www.python.org/downloads/</a:t>
            </a:r>
            <a:r>
              <a:rPr lang="en-US" noProof="0" dirty="0"/>
              <a:t>)</a:t>
            </a:r>
            <a:endParaRPr lang="en-US" b="1" noProof="0" dirty="0"/>
          </a:p>
          <a:p>
            <a:r>
              <a:rPr lang="en-US" noProof="0" dirty="0"/>
              <a:t>Download and install VS Code (</a:t>
            </a:r>
            <a:r>
              <a:rPr lang="en-US" noProof="0" dirty="0">
                <a:hlinkClick r:id="rId3"/>
              </a:rPr>
              <a:t>https://code.visualstudio.com/download</a:t>
            </a:r>
            <a:r>
              <a:rPr lang="en-US" noProof="0" dirty="0"/>
              <a:t>)</a:t>
            </a:r>
          </a:p>
          <a:p>
            <a:r>
              <a:rPr lang="en-US" noProof="0" dirty="0"/>
              <a:t>Create a directory (e.g. c:\code\agenticai_realpage) on your machine</a:t>
            </a:r>
          </a:p>
          <a:p>
            <a:r>
              <a:rPr lang="en-US" noProof="0" dirty="0"/>
              <a:t>Set up Python in VS Code: Open VS Code and press </a:t>
            </a:r>
            <a:r>
              <a:rPr lang="en-US" noProof="0" dirty="0" err="1"/>
              <a:t>Ctrl+Shift+P</a:t>
            </a:r>
            <a:r>
              <a:rPr lang="en-US" noProof="0" dirty="0"/>
              <a:t> -&gt; Python: Select interpreter -&gt; Select Python that you have installed on your machine</a:t>
            </a:r>
          </a:p>
          <a:p>
            <a:r>
              <a:rPr lang="en-US" noProof="0" dirty="0"/>
              <a:t>Create a virtual environment in VS Code</a:t>
            </a:r>
          </a:p>
          <a:p>
            <a:pPr lvl="1"/>
            <a:r>
              <a:rPr lang="en-US" noProof="0" dirty="0"/>
              <a:t>Terminal -&gt; New Terminal -&gt; </a:t>
            </a:r>
            <a:r>
              <a:rPr lang="en-US" b="1" noProof="0" dirty="0"/>
              <a:t>cd c:\code\agenticai_realpage</a:t>
            </a:r>
          </a:p>
          <a:p>
            <a:pPr lvl="1"/>
            <a:r>
              <a:rPr lang="en-US" b="1" noProof="0" dirty="0"/>
              <a:t>python -m </a:t>
            </a:r>
            <a:r>
              <a:rPr lang="en-US" b="1" noProof="0" dirty="0" err="1"/>
              <a:t>venv</a:t>
            </a:r>
            <a:r>
              <a:rPr lang="en-US" b="1" noProof="0" dirty="0"/>
              <a:t> </a:t>
            </a:r>
            <a:r>
              <a:rPr lang="en-US" b="1" noProof="0" dirty="0" err="1"/>
              <a:t>myenv</a:t>
            </a:r>
            <a:endParaRPr lang="en-US" b="1" noProof="0" dirty="0"/>
          </a:p>
          <a:p>
            <a:pPr lvl="1"/>
            <a:r>
              <a:rPr lang="en-US" b="1" noProof="0" dirty="0" err="1"/>
              <a:t>myvenv</a:t>
            </a:r>
            <a:r>
              <a:rPr lang="en-US" b="1" noProof="0" dirty="0"/>
              <a:t>\Scripts\activate</a:t>
            </a:r>
            <a:r>
              <a:rPr lang="en-US" noProof="0" dirty="0"/>
              <a:t> (On Windows) and </a:t>
            </a:r>
            <a:r>
              <a:rPr lang="en-US" b="1" noProof="0" dirty="0"/>
              <a:t>source </a:t>
            </a:r>
            <a:r>
              <a:rPr lang="en-US" b="1" noProof="0" dirty="0" err="1"/>
              <a:t>myvenv</a:t>
            </a:r>
            <a:r>
              <a:rPr lang="en-US" b="1" noProof="0" dirty="0"/>
              <a:t>/bin/activate</a:t>
            </a:r>
            <a:r>
              <a:rPr lang="en-US" noProof="0" dirty="0"/>
              <a:t>  (on Linux)</a:t>
            </a:r>
          </a:p>
          <a:p>
            <a:pPr lvl="1"/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 </a:t>
            </a:r>
            <a:r>
              <a:rPr lang="en-US" b="1" noProof="0" dirty="0" err="1"/>
              <a:t>openai</a:t>
            </a:r>
            <a:r>
              <a:rPr lang="en-US" b="1" noProof="0" dirty="0"/>
              <a:t>-agents</a:t>
            </a:r>
          </a:p>
          <a:p>
            <a:pPr lvl="1"/>
            <a:r>
              <a:rPr lang="en-US" noProof="0" dirty="0"/>
              <a:t>Later to deactivate: deactivate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064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00B3-34C9-CBAE-17A1-60DD0D96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LLMs: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76EC-436E-9D32-EDB9-59AE96E4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Get an API key: https://platform.openai.com/settings/organization/api-keys</a:t>
            </a:r>
          </a:p>
          <a:p>
            <a:r>
              <a:rPr lang="en-US" noProof="0" dirty="0"/>
              <a:t>Copy it in .env file</a:t>
            </a:r>
          </a:p>
          <a:p>
            <a:r>
              <a:rPr lang="en-US" noProof="0" dirty="0"/>
              <a:t>pip install </a:t>
            </a:r>
            <a:r>
              <a:rPr lang="en-US" noProof="0" dirty="0" err="1"/>
              <a:t>openai</a:t>
            </a:r>
            <a:r>
              <a:rPr lang="en-US" noProof="0" dirty="0"/>
              <a:t>  </a:t>
            </a:r>
            <a:r>
              <a:rPr lang="en-US" noProof="0" dirty="0" err="1"/>
              <a:t>dotenv</a:t>
            </a:r>
            <a:endParaRPr lang="en-US" noProof="0" dirty="0"/>
          </a:p>
          <a:p>
            <a:r>
              <a:rPr lang="en-US" noProof="0" dirty="0"/>
              <a:t>Run C:\code\agenticai_realpage\module_1\1_openai_basic.py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33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2AC0-3620-FC39-DA33-C8B3A256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the First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16F8-2BD8-7F0C-6C21-67DEED30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7ED40-EF4F-9D40-EC8D-327B2F5CA575}"/>
              </a:ext>
            </a:extLst>
          </p:cNvPr>
          <p:cNvSpPr txBox="1"/>
          <p:nvPr/>
        </p:nvSpPr>
        <p:spPr>
          <a:xfrm>
            <a:off x="1023174" y="2288559"/>
            <a:ext cx="42922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openai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OpenAI</a:t>
            </a:r>
          </a:p>
          <a:p>
            <a:b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</a:p>
          <a:p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client = OpenAI()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831F0D-C308-09F3-627E-CE145BC63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03670"/>
              </p:ext>
            </p:extLst>
          </p:nvPr>
        </p:nvGraphicFramePr>
        <p:xfrm>
          <a:off x="5402638" y="1945640"/>
          <a:ext cx="6659066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OpenAI()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Instantiate an object of OpenAI 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9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80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CAEC-B4AF-F582-CE08-993B3A13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6CF0-3CD9-CA4A-8513-97AE8C21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the First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D761-7F53-120A-C071-3DFC049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2: Call the LLM</a:t>
            </a:r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2C4B5-B741-B8C3-843E-83ABD12FFAC1}"/>
              </a:ext>
            </a:extLst>
          </p:cNvPr>
          <p:cNvSpPr txBox="1"/>
          <p:nvPr/>
        </p:nvSpPr>
        <p:spPr>
          <a:xfrm>
            <a:off x="1023174" y="2288559"/>
            <a:ext cx="42922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client.chat.completions.create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model="gpt-4o-mini",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messages=[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    {"role": "system", "content": "You are a helpful assistant"},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    {"role": "user", "content": "Explain agentic AI in one paragraph"}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]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print(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response.choices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[0].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message.content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20DD79-C8D0-9F6F-0851-F0E4B93EA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793748"/>
              </p:ext>
            </p:extLst>
          </p:nvPr>
        </p:nvGraphicFramePr>
        <p:xfrm>
          <a:off x="5402638" y="1945640"/>
          <a:ext cx="6659066" cy="2392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create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call to the LLM using the OpenAI 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messages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system: Set the persona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user: A specific question/problem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92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What the LLM returns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04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940F-66D7-69A1-6ACF-A79BE8AB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LLMs: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3A30-FF3B-C50D-EDCD-82AD4174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Open source models</a:t>
            </a:r>
          </a:p>
          <a:p>
            <a:r>
              <a:rPr lang="en-US" noProof="0" dirty="0"/>
              <a:t>We have full control</a:t>
            </a:r>
          </a:p>
          <a:p>
            <a:r>
              <a:rPr lang="en-US" noProof="0" dirty="0"/>
              <a:t>Offline / On-prem</a:t>
            </a:r>
          </a:p>
          <a:p>
            <a:r>
              <a:rPr lang="en-US" noProof="0" dirty="0"/>
              <a:t>No vendor lock-in</a:t>
            </a:r>
          </a:p>
          <a:p>
            <a:r>
              <a:rPr lang="en-US" noProof="0" dirty="0"/>
              <a:t>Very slow, sometimes</a:t>
            </a:r>
          </a:p>
          <a:p>
            <a:r>
              <a:rPr lang="en-US" noProof="0" dirty="0"/>
              <a:t>Two options</a:t>
            </a:r>
          </a:p>
          <a:p>
            <a:pPr lvl="1"/>
            <a:r>
              <a:rPr lang="en-US" noProof="0" dirty="0"/>
              <a:t>Transformers API (Local/GPU/CPU): </a:t>
            </a:r>
            <a:r>
              <a:rPr lang="en-US" b="1" noProof="0" dirty="0"/>
              <a:t>pip install transformers torch accelerate</a:t>
            </a:r>
          </a:p>
          <a:p>
            <a:pPr lvl="2"/>
            <a:r>
              <a:rPr lang="en-US" noProof="0" dirty="0"/>
              <a:t>We download and run the model inside our environment</a:t>
            </a:r>
          </a:p>
          <a:p>
            <a:pPr lvl="1"/>
            <a:r>
              <a:rPr lang="en-US" noProof="0" dirty="0"/>
              <a:t>Hugging Face Interface API (Hosted): </a:t>
            </a:r>
            <a:r>
              <a:rPr lang="en-US" b="1" noProof="0" dirty="0"/>
              <a:t>pip install  </a:t>
            </a:r>
            <a:r>
              <a:rPr lang="en-US" b="1" noProof="0" dirty="0" err="1"/>
              <a:t>huggingface_hub</a:t>
            </a:r>
            <a:endParaRPr lang="en-US" b="1" noProof="0" dirty="0"/>
          </a:p>
          <a:p>
            <a:pPr lvl="2"/>
            <a:r>
              <a:rPr lang="en-US" noProof="0" dirty="0"/>
              <a:t>Model runs on Hugging Face cloud infrastructure </a:t>
            </a:r>
          </a:p>
          <a:p>
            <a:pPr lvl="2"/>
            <a:r>
              <a:rPr lang="en-US" noProof="0" dirty="0"/>
              <a:t>Code: module_1\2_hugging_face_local.py</a:t>
            </a:r>
          </a:p>
          <a:p>
            <a:pPr lvl="2"/>
            <a:r>
              <a:rPr lang="en-US" noProof="0" dirty="0"/>
              <a:t>Will not run, unless we make a payment on Hugging Face site to enable inference endpoints (endpoints.huggingface.co)</a:t>
            </a:r>
          </a:p>
          <a:p>
            <a:pPr marL="457200" lvl="1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962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Creating a Simple Utility Agent Using OpenAI API (No Frameworks)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801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agents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OpenAI Agents SDK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For running multiple queries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function_tool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to convert functions into agent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Installations</a:t>
            </a:r>
          </a:p>
          <a:p>
            <a:endParaRPr lang="en-US" noProof="0" dirty="0"/>
          </a:p>
          <a:p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-agents  </a:t>
            </a:r>
            <a:r>
              <a:rPr lang="en-US" b="1" noProof="0" dirty="0" err="1"/>
              <a:t>dotenv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6055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@function_tool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tells the agent that it is a callable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“””  …  ‘’’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Docstring helps the agent decide if and when to use this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3: Create Agent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9949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Identifies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available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 prompt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7687-FE1F-0D6C-1202-AE2AEAFF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1: Agentic AI Fundamentals and LLM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A2805-3081-62E8-13AF-71EC48703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499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4: Prepare Test Queries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16092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queries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queries to be sent to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async def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 this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Queries are in natural (human) language</a:t>
            </a:r>
          </a:p>
          <a:p>
            <a:endParaRPr lang="en-US" b="1" noProof="0" dirty="0"/>
          </a:p>
          <a:p>
            <a:r>
              <a:rPr lang="en-US" b="1" noProof="0" dirty="0"/>
              <a:t>Agent will figure out if and which tool to call </a:t>
            </a:r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5: Run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42605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Runner.run</a:t>
                      </a:r>
                      <a:r>
                        <a:rPr lang="en-US" noProof="0" dirty="0"/>
                        <a:t>(agent, query)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Executes agent with a query, [ ] creates a list comprehension, i.e. multiple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asyncio.gather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all tasks simultaneously and waits for all to complete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await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Waits for all results before continuing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6: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50160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zip()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Pairs each query with its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result.final_output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Agent’s final answer, after all tool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7: Run the Program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8146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if __name__ == “__main__”: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Standard Python syntax – Only runs if the file is executing directly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asyncio.run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Starts the async event loop and runs main()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7FE3F-4839-07B1-9F90-18025AC0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8437-8195-2453-9679-9D2E32792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862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3CFB-E19B-71BC-7558-49AE46BC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F9E5C-C415-D3A1-248D-FAFCDE546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LangChain</a:t>
            </a:r>
            <a:r>
              <a:rPr lang="en-US" noProof="0" dirty="0"/>
              <a:t>: A framework for building applications powered by </a:t>
            </a:r>
            <a:r>
              <a:rPr lang="en-US" b="1" noProof="0" dirty="0"/>
              <a:t>Large Language Models (LLMs)</a:t>
            </a:r>
            <a:r>
              <a:rPr lang="en-US" noProof="0" dirty="0"/>
              <a:t> by connecting them with </a:t>
            </a:r>
            <a:r>
              <a:rPr lang="en-US" b="1" noProof="0" dirty="0"/>
              <a:t>external data, tools, and workflows</a:t>
            </a:r>
          </a:p>
          <a:p>
            <a:r>
              <a:rPr lang="en-US" noProof="0" dirty="0"/>
              <a:t>Features</a:t>
            </a:r>
          </a:p>
          <a:p>
            <a:pPr lvl="1"/>
            <a:r>
              <a:rPr lang="en-US" noProof="0" dirty="0"/>
              <a:t>Load data from different sources</a:t>
            </a:r>
          </a:p>
          <a:p>
            <a:pPr lvl="1"/>
            <a:r>
              <a:rPr lang="en-US" noProof="0" dirty="0"/>
              <a:t>Reason over that data using LLMs</a:t>
            </a:r>
          </a:p>
          <a:p>
            <a:pPr lvl="1"/>
            <a:r>
              <a:rPr lang="en-US" noProof="0" dirty="0"/>
              <a:t>Build reliable, production-ready AI systems</a:t>
            </a:r>
          </a:p>
        </p:txBody>
      </p:sp>
    </p:spTree>
    <p:extLst>
      <p:ext uri="{BB962C8B-B14F-4D97-AF65-F5344CB8AC3E}">
        <p14:creationId xmlns:p14="http://schemas.microsoft.com/office/powerpoint/2010/main" val="3793095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F1BA-505C-0AF7-14D8-F493D5E2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Loaders in </a:t>
            </a:r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810C2-23CA-8DA7-9FEC-894CB7D3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Loaders</a:t>
            </a:r>
            <a:r>
              <a:rPr lang="en-US" noProof="0" dirty="0"/>
              <a:t>: Components that </a:t>
            </a:r>
            <a:r>
              <a:rPr lang="en-US" b="1" noProof="0" dirty="0"/>
              <a:t>read data from a source and convert it into Documents</a:t>
            </a:r>
            <a:r>
              <a:rPr lang="en-US" noProof="0" dirty="0"/>
              <a:t> that LLMs can understand</a:t>
            </a:r>
          </a:p>
          <a:p>
            <a:r>
              <a:rPr lang="en-US" noProof="0" dirty="0"/>
              <a:t>PDFs, Word documents, Website data, Databases are loaded into a standard format</a:t>
            </a:r>
          </a:p>
          <a:p>
            <a:pPr lvl="1"/>
            <a:r>
              <a:rPr lang="en-US" noProof="0" dirty="0"/>
              <a:t>Document(</a:t>
            </a:r>
          </a:p>
          <a:p>
            <a:pPr lvl="1"/>
            <a:r>
              <a:rPr lang="en-US" noProof="0" dirty="0"/>
              <a:t>  </a:t>
            </a:r>
            <a:r>
              <a:rPr lang="en-US" noProof="0" dirty="0" err="1"/>
              <a:t>page_content</a:t>
            </a:r>
            <a:r>
              <a:rPr lang="en-US" noProof="0" dirty="0"/>
              <a:t>="text",</a:t>
            </a:r>
          </a:p>
          <a:p>
            <a:pPr lvl="1"/>
            <a:r>
              <a:rPr lang="en-US" noProof="0" dirty="0"/>
              <a:t>  metadata={...}</a:t>
            </a:r>
          </a:p>
          <a:p>
            <a:pPr lvl="1"/>
            <a:r>
              <a:rPr lang="en-US" noProof="0" dirty="0"/>
              <a:t>)</a:t>
            </a:r>
          </a:p>
          <a:p>
            <a:r>
              <a:rPr lang="en-US" noProof="0" dirty="0"/>
              <a:t>Popular built-in loaders: </a:t>
            </a:r>
            <a:r>
              <a:rPr lang="en-US" noProof="0" dirty="0" err="1"/>
              <a:t>TextLoader</a:t>
            </a:r>
            <a:r>
              <a:rPr lang="en-US" noProof="0" dirty="0"/>
              <a:t>, </a:t>
            </a:r>
            <a:r>
              <a:rPr lang="en-US" noProof="0" dirty="0" err="1"/>
              <a:t>PyPDFLoader</a:t>
            </a:r>
            <a:r>
              <a:rPr lang="en-US" noProof="0" dirty="0"/>
              <a:t>, </a:t>
            </a:r>
            <a:r>
              <a:rPr lang="en-US" noProof="0" dirty="0" err="1"/>
              <a:t>CSVLoader</a:t>
            </a:r>
            <a:r>
              <a:rPr lang="en-US" noProof="0" dirty="0"/>
              <a:t>, </a:t>
            </a:r>
            <a:r>
              <a:rPr lang="en-US" noProof="0" dirty="0" err="1"/>
              <a:t>etc</a:t>
            </a:r>
            <a:endParaRPr lang="en-US" noProof="0" dirty="0"/>
          </a:p>
          <a:p>
            <a:r>
              <a:rPr lang="en-US" noProof="0" dirty="0"/>
              <a:t>Code: module_2\2_langchain_load_pdf.py</a:t>
            </a:r>
          </a:p>
          <a:p>
            <a:pPr lvl="1"/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02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r>
              <a:rPr lang="en-US" noProof="0" dirty="0"/>
              <a:t> Embeddings – </a:t>
            </a:r>
            <a:br>
              <a:rPr lang="en-US" noProof="0" dirty="0"/>
            </a:br>
            <a:r>
              <a:rPr lang="en-US" noProof="0" dirty="0"/>
              <a:t>RAG and Vector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RAG?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441358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Frozen Knowledge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are trained to have knowledge up to a specific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Hallucination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A situation where a generative AI model (LLM) does </a:t>
                      </a:r>
                      <a:r>
                        <a:rPr lang="en-US" sz="2000" b="1" noProof="0" dirty="0"/>
                        <a:t>not know</a:t>
                      </a:r>
                      <a:r>
                        <a:rPr lang="en-US" sz="2000" noProof="0" dirty="0"/>
                        <a:t> the correct answer and produces </a:t>
                      </a:r>
                      <a:r>
                        <a:rPr lang="en-US" sz="2000" b="1" noProof="0" dirty="0"/>
                        <a:t>incorrect, made-up, or nonsensical</a:t>
                      </a:r>
                      <a:r>
                        <a:rPr lang="en-US" sz="2000" noProof="0" dirty="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cannot answer questions about information they were </a:t>
                      </a:r>
                      <a:r>
                        <a:rPr lang="en-US" sz="2000" b="1" noProof="0" dirty="0"/>
                        <a:t>not trained on</a:t>
                      </a:r>
                      <a:r>
                        <a:rPr lang="en-US" sz="2000" noProof="0" dirty="0"/>
                        <a:t> or that is </a:t>
                      </a:r>
                      <a:r>
                        <a:rPr lang="en-US" sz="2000" b="1" noProof="0" dirty="0"/>
                        <a:t>missing/incorrect</a:t>
                      </a:r>
                      <a:r>
                        <a:rPr lang="en-US" sz="2000" noProof="0" dirty="0"/>
                        <a:t> in their training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 RAG?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provides </a:t>
                      </a:r>
                      <a:r>
                        <a:rPr lang="en-US" sz="2000" b="1" noProof="0" dirty="0"/>
                        <a:t>external, up-to-date, factual information</a:t>
                      </a:r>
                      <a:r>
                        <a:rPr lang="en-US" sz="2000" noProof="0" dirty="0"/>
                        <a:t> to the LLM so it can answer accurately</a:t>
                      </a:r>
                    </a:p>
                    <a:p>
                      <a:r>
                        <a:rPr lang="en-US" sz="2000" noProof="0" dirty="0"/>
                        <a:t>“RAG starts where generative AI ends”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Parts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Retriever:</a:t>
                      </a:r>
                      <a:r>
                        <a:rPr lang="en-US" sz="2000" noProof="0" dirty="0"/>
                        <a:t> Fetches relevant documents from external sources (e.g., Pinecone, Chroma, </a:t>
                      </a:r>
                      <a:r>
                        <a:rPr lang="en-US" sz="2000" noProof="0" dirty="0" err="1"/>
                        <a:t>LlamaIndex</a:t>
                      </a:r>
                      <a:r>
                        <a:rPr lang="en-US" sz="2000" noProof="0" dirty="0"/>
                        <a:t>, </a:t>
                      </a:r>
                      <a:r>
                        <a:rPr lang="en-US" sz="2000" noProof="0" dirty="0" err="1"/>
                        <a:t>Activeloop</a:t>
                      </a:r>
                      <a:r>
                        <a:rPr lang="en-US" sz="2000" noProof="0" dirty="0"/>
                        <a:t>)</a:t>
                      </a:r>
                      <a:br>
                        <a:rPr lang="en-US" sz="2000" noProof="0" dirty="0"/>
                      </a:br>
                      <a:r>
                        <a:rPr lang="en-US" sz="2000" b="1" noProof="0" dirty="0"/>
                        <a:t>Generator:</a:t>
                      </a:r>
                      <a:r>
                        <a:rPr lang="en-US" sz="2000" noProof="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Agentic RAG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383150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AI Agent</a:t>
            </a:r>
            <a:r>
              <a:rPr lang="en-US" noProof="0" dirty="0"/>
              <a:t>: It is a system that uses AI models to perform tasks</a:t>
            </a:r>
          </a:p>
          <a:p>
            <a:r>
              <a:rPr lang="en-US" noProof="0" dirty="0"/>
              <a:t>Can perceive its environment, make decisions, and take actions in order to achieve specific goals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73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Capability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Definition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Examples</a:t>
                      </a:r>
                      <a:endParaRPr lang="en-US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Perception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Reasoning / Decision-making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Action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Learning (optional)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D4E9FE-5393-F975-F2C2-E967B5B6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975" y="78390"/>
            <a:ext cx="1881689" cy="20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and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noProof="0" dirty="0"/>
              <a:t>Embedding</a:t>
            </a:r>
            <a:r>
              <a:rPr lang="en-US" noProof="0" dirty="0"/>
              <a:t>: A technique to represent information (text, image, audio, video) as a list of numbers such that </a:t>
            </a:r>
            <a:r>
              <a:rPr lang="en-US" b="1" noProof="0" dirty="0"/>
              <a:t>similar items have vectors that are close to each other</a:t>
            </a:r>
            <a:r>
              <a:rPr lang="en-US" noProof="0" dirty="0"/>
              <a:t> in high-dimensional space</a:t>
            </a:r>
          </a:p>
          <a:p>
            <a:r>
              <a:rPr lang="en-US" noProof="0" dirty="0"/>
              <a:t>How? Convert information (text, image, audio, video) into a </a:t>
            </a:r>
            <a:r>
              <a:rPr lang="en-US" b="1" noProof="0" dirty="0"/>
              <a:t>vector </a:t>
            </a:r>
            <a:r>
              <a:rPr lang="en-US" noProof="0" dirty="0"/>
              <a:t>(list of numbers)</a:t>
            </a:r>
          </a:p>
          <a:p>
            <a:r>
              <a:rPr lang="en-US" noProof="0" dirty="0"/>
              <a:t>Example</a:t>
            </a:r>
          </a:p>
          <a:p>
            <a:pPr lvl="1"/>
            <a:r>
              <a:rPr lang="en-US" noProof="0" dirty="0"/>
              <a:t>Original text: “Cute dog”</a:t>
            </a:r>
          </a:p>
          <a:p>
            <a:pPr lvl="1"/>
            <a:r>
              <a:rPr lang="en-US" noProof="0" dirty="0"/>
              <a:t>Embedding: [0.02134, -0.00312, 0.01579, 0.09821, -0.04412, …]</a:t>
            </a:r>
          </a:p>
          <a:p>
            <a:r>
              <a:rPr lang="en-US" noProof="0" dirty="0"/>
              <a:t>The entire vector captures semantic meaning in a compressed way, i.e. individual numbers are not interpretable</a:t>
            </a:r>
          </a:p>
          <a:p>
            <a:r>
              <a:rPr lang="en-US" noProof="0" dirty="0"/>
              <a:t>Distances between embeddings reflect similarity</a:t>
            </a:r>
          </a:p>
          <a:p>
            <a:r>
              <a:rPr lang="en-US" noProof="0" dirty="0"/>
              <a:t>One Embedding = One Vector</a:t>
            </a:r>
          </a:p>
          <a:p>
            <a:r>
              <a:rPr lang="en-US" noProof="0" dirty="0"/>
              <a:t>How similar are two vectors? (1) Cosine Similarity, (2)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rgbClr val="0070C0"/>
                </a:solidFill>
              </a:rPr>
              <a:t>king		[4	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man		[3	3.5]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woman		[5	3]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orange		[4	-2.5]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Imagine two arrows starting from the same point</a:t>
            </a:r>
          </a:p>
          <a:p>
            <a:endParaRPr lang="en-US" b="1" noProof="0" dirty="0"/>
          </a:p>
          <a:p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/>
              <a:t>Cosine similarity</a:t>
            </a:r>
            <a:r>
              <a:rPr lang="en-US" noProof="0" dirty="0"/>
              <a:t>: Measures how aligned two vectors are, not how far apart they are</a:t>
            </a:r>
          </a:p>
          <a:p>
            <a:r>
              <a:rPr lang="en-US" noProof="0" dirty="0"/>
              <a:t>Answers questions: Do these vectors point in the same semantic direction?</a:t>
            </a:r>
          </a:p>
          <a:p>
            <a:endParaRPr lang="en-US" noProof="0" dirty="0"/>
          </a:p>
          <a:p>
            <a:endParaRPr lang="en-US" noProof="0" dirty="0"/>
          </a:p>
          <a:p>
            <a:pPr lvl="1"/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82876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Think of vectors as points</a:t>
            </a:r>
          </a:p>
          <a:p>
            <a:r>
              <a:rPr lang="en-US" b="1" noProof="0" dirty="0"/>
              <a:t>Euclidean distance</a:t>
            </a:r>
            <a:r>
              <a:rPr lang="en-US" noProof="0" dirty="0"/>
              <a:t> measures</a:t>
            </a:r>
          </a:p>
          <a:p>
            <a:pPr lvl="1"/>
            <a:r>
              <a:rPr lang="en-US" noProof="0" dirty="0"/>
              <a:t>Physical distance</a:t>
            </a:r>
          </a:p>
          <a:p>
            <a:pPr lvl="1"/>
            <a:r>
              <a:rPr lang="en-US" noProof="0" dirty="0"/>
              <a:t>Geometric closeness</a:t>
            </a:r>
          </a:p>
          <a:p>
            <a:r>
              <a:rPr lang="en-US" noProof="0" dirty="0"/>
              <a:t>Works exactly like measuring distance in a map</a:t>
            </a:r>
          </a:p>
          <a:p>
            <a:r>
              <a:rPr lang="en-US" noProof="0" dirty="0"/>
              <a:t>Less distance = More similar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8256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Cosine Similarity is Better in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NLP, we care about </a:t>
            </a:r>
            <a:r>
              <a:rPr lang="en-US" i="1" noProof="0" dirty="0"/>
              <a:t>meaning direction</a:t>
            </a:r>
            <a:r>
              <a:rPr lang="en-US" noProof="0" dirty="0"/>
              <a:t>, not </a:t>
            </a:r>
            <a:r>
              <a:rPr lang="en-US" i="1" noProof="0" dirty="0"/>
              <a:t>sentence size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01217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Step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1) What Embedding actually 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US" b="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US" b="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2) What Euclidean Distance actually 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Euclidean Distance answers: </a:t>
                      </a: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Summary: It cares about length and absolute path, not direction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Problem for NLP: </a:t>
                      </a:r>
                      <a:r>
                        <a:rPr lang="en-US" b="1" noProof="0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3) NLP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Sentence A (Short): Apply for Loan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US" noProof="0" dirty="0"/>
                        <a:t>Result: Euclidean Distance between them is large, so the model thinks they are “different”, which is a mistake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Euclidean Distance vs Cosine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 difference: Magnitude versus Direction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10814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Euclidean distance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Cosine distance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Same direction, different length</a:t>
            </a:r>
          </a:p>
          <a:p>
            <a:r>
              <a:rPr lang="en-US" sz="1400" noProof="0" dirty="0"/>
              <a:t>A = (10, 10)</a:t>
            </a:r>
          </a:p>
          <a:p>
            <a:r>
              <a:rPr lang="en-US" sz="1400" noProof="0" dirty="0"/>
              <a:t>B = (1, 1)</a:t>
            </a:r>
          </a:p>
          <a:p>
            <a:endParaRPr lang="en-US" sz="1400" noProof="0" dirty="0"/>
          </a:p>
          <a:p>
            <a:r>
              <a:rPr lang="en-US" sz="1400" noProof="0" dirty="0"/>
              <a:t>Cosine similarity ≈ 1.0  (same meaning)</a:t>
            </a:r>
          </a:p>
          <a:p>
            <a:r>
              <a:rPr lang="en-US" sz="1400" noProof="0" dirty="0"/>
              <a:t>Euclidean distance = large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Different direction, same length</a:t>
            </a:r>
          </a:p>
          <a:p>
            <a:r>
              <a:rPr lang="en-US" sz="1400" noProof="0" dirty="0"/>
              <a:t>A = (10, 0)</a:t>
            </a:r>
          </a:p>
          <a:p>
            <a:r>
              <a:rPr lang="en-US" sz="1400" noProof="0" dirty="0"/>
              <a:t>B = (0, 10)</a:t>
            </a:r>
          </a:p>
          <a:p>
            <a:endParaRPr lang="en-US" sz="1400" noProof="0" dirty="0"/>
          </a:p>
          <a:p>
            <a:r>
              <a:rPr lang="en-US" sz="1400" noProof="0" dirty="0"/>
              <a:t>Cosine similarity = 0</a:t>
            </a:r>
          </a:p>
          <a:p>
            <a:r>
              <a:rPr lang="en-US" sz="1400" noProof="0" dirty="0"/>
              <a:t>Euclidean distance = same as earlier case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98812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 err="1"/>
                        <a:t>Weaviate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Basics of Cosine Similarity and Euclidean Distance -&gt; C:\code\agenticai_realpage\module_2\2_langchain_basic_rag_cosine_euclidean_1.py</a:t>
            </a:r>
          </a:p>
          <a:p>
            <a:endParaRPr lang="en-US" noProof="0" dirty="0"/>
          </a:p>
          <a:p>
            <a:r>
              <a:rPr lang="en-US" noProof="0" dirty="0"/>
              <a:t>Why Cosine Similarity is better -&gt;</a:t>
            </a:r>
          </a:p>
          <a:p>
            <a:r>
              <a:rPr lang="en-US" noProof="0" dirty="0"/>
              <a:t>C:\code\agenticai_realpage\module_2\2_langchain_basic_rag_cosine_euclidean_1.py</a:t>
            </a:r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417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Concept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Meaning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Embedding Model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Dimension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Similarity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Distance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Vector Space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Use Cases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9637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Model Name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Provider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 Features (Simple Words)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Typical Dimensions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text-embedding-3-small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text-embedding-3-large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all-MiniLM-L6-v2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all-mpnet-base-v2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-small-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-base-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-large-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e5-small-v2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instructor-xl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“Cute dog”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[0.02134, -0.00312, 0.01579, …]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Databases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219574"/>
              </p:ext>
            </p:extLst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ChromaDB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FAISS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Pinecone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Weaviate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Hybrid search, schema, </a:t>
                      </a:r>
                      <a:r>
                        <a:rPr lang="en-US" sz="1300" noProof="0" dirty="0" err="1"/>
                        <a:t>GraphQL</a:t>
                      </a:r>
                      <a:r>
                        <a:rPr lang="en-US" sz="1300" noProof="0" dirty="0"/>
                        <a:t>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Milvus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Qdrant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Redis Vector Store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noProof="0" dirty="0"/>
              <a:t>Vector Database (Code: C:\code\agenticai_realpage\module_2\2_langchain_vector_db_chroma.py</a:t>
            </a:r>
            <a:br>
              <a:rPr lang="en-US" sz="2400" noProof="0" dirty="0"/>
            </a:br>
            <a:r>
              <a:rPr lang="en-US" sz="2400" noProof="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sz="2000" b="1" noProof="0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8142-0951-03E4-3ADD-CB65907D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Real World Need of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D708-4A67-B9ED-ACA6-31388599E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Scale: Too much data, too many decisions – Humans cannot do it</a:t>
            </a:r>
          </a:p>
          <a:p>
            <a:pPr lvl="1"/>
            <a:r>
              <a:rPr lang="en-US" noProof="0" dirty="0"/>
              <a:t>Bank frauds, Cloud server management</a:t>
            </a:r>
          </a:p>
          <a:p>
            <a:r>
              <a:rPr lang="en-US" noProof="0" dirty="0"/>
              <a:t>Speed: Decisions must be instant</a:t>
            </a:r>
          </a:p>
          <a:p>
            <a:pPr lvl="1"/>
            <a:r>
              <a:rPr lang="en-US" noProof="0" dirty="0"/>
              <a:t>Stock trading, Network intrusion detection</a:t>
            </a:r>
          </a:p>
          <a:p>
            <a:r>
              <a:rPr lang="en-US" noProof="0" dirty="0"/>
              <a:t>24x7 operation: Humans need breaks – systems do not</a:t>
            </a:r>
          </a:p>
          <a:p>
            <a:pPr lvl="1"/>
            <a:r>
              <a:rPr lang="en-US" noProof="0" dirty="0"/>
              <a:t>Customer support, System monitoring</a:t>
            </a:r>
          </a:p>
          <a:p>
            <a:r>
              <a:rPr lang="en-US" noProof="0" dirty="0"/>
              <a:t>Complexity: Too many variables</a:t>
            </a:r>
          </a:p>
          <a:p>
            <a:pPr lvl="1"/>
            <a:r>
              <a:rPr lang="en-US" noProof="0" dirty="0"/>
              <a:t>Supply chain, Smart grids</a:t>
            </a:r>
          </a:p>
          <a:p>
            <a:r>
              <a:rPr lang="en-US" noProof="0" dirty="0"/>
              <a:t>Adaptability: Changing environment</a:t>
            </a:r>
          </a:p>
          <a:p>
            <a:pPr lvl="1"/>
            <a:r>
              <a:rPr lang="en-US" noProof="0" dirty="0"/>
              <a:t>Recommendation systems, Cyber attacks</a:t>
            </a:r>
          </a:p>
          <a:p>
            <a:r>
              <a:rPr lang="en-US" noProof="0" dirty="0"/>
              <a:t>Autonomy: Reduce human dependence</a:t>
            </a:r>
          </a:p>
          <a:p>
            <a:pPr lvl="1"/>
            <a:r>
              <a:rPr lang="en-US" noProof="0" dirty="0"/>
              <a:t>Auto-healing of cloud infrastructure, Robotic Process Automation (RPA)</a:t>
            </a:r>
          </a:p>
          <a:p>
            <a:r>
              <a:rPr lang="en-US" noProof="0" dirty="0"/>
              <a:t>Decision support: Not just automation</a:t>
            </a:r>
          </a:p>
          <a:p>
            <a:pPr lvl="1"/>
            <a:r>
              <a:rPr lang="en-US" noProof="0" dirty="0"/>
              <a:t>Diagnostic agents for doctors, Investment agents for investment managers</a:t>
            </a:r>
          </a:p>
        </p:txBody>
      </p:sp>
    </p:spTree>
    <p:extLst>
      <p:ext uri="{BB962C8B-B14F-4D97-AF65-F5344CB8AC3E}">
        <p14:creationId xmlns:p14="http://schemas.microsoft.com/office/powerpoint/2010/main" val="2217710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73B7-2527-1A99-3FA5-7478C2B2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9801-B83C-D202-B6AB-7BB7D19AE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noProof="0" dirty="0"/>
              <a:t>Chain</a:t>
            </a:r>
            <a:r>
              <a:rPr lang="en-US" noProof="0" dirty="0"/>
              <a:t>: Sequence of calls to components</a:t>
            </a:r>
          </a:p>
          <a:p>
            <a:r>
              <a:rPr lang="en-US" noProof="0" dirty="0"/>
              <a:t>In the early days of </a:t>
            </a:r>
            <a:r>
              <a:rPr lang="en-US" noProof="0" dirty="0" err="1"/>
              <a:t>LangChain</a:t>
            </a:r>
            <a:r>
              <a:rPr lang="en-US" noProof="0" dirty="0"/>
              <a:t>, these were "pre-built" classes (like </a:t>
            </a:r>
            <a:r>
              <a:rPr lang="en-US" noProof="0" dirty="0" err="1"/>
              <a:t>RetrievalQA</a:t>
            </a:r>
            <a:r>
              <a:rPr lang="en-US" noProof="0" dirty="0"/>
              <a:t>), but modern </a:t>
            </a:r>
            <a:r>
              <a:rPr lang="en-US" noProof="0" dirty="0" err="1"/>
              <a:t>LangChain</a:t>
            </a:r>
            <a:r>
              <a:rPr lang="en-US" noProof="0" dirty="0"/>
              <a:t> uses a more flexible approach</a:t>
            </a:r>
          </a:p>
          <a:p>
            <a:r>
              <a:rPr lang="en-US" noProof="0" dirty="0"/>
              <a:t>Take an Input (User Question) → process it (Retrieval) → pass it to a Prompt → send it to an LLM → get an Output</a:t>
            </a:r>
          </a:p>
          <a:p>
            <a:r>
              <a:rPr lang="en-US" noProof="0" dirty="0"/>
              <a:t>Legacy vs. Modern: While "Chains" is the general term for the workflow, most developers have moved toward </a:t>
            </a:r>
            <a:r>
              <a:rPr lang="en-US" b="1" noProof="0" dirty="0"/>
              <a:t>LCEL (</a:t>
            </a:r>
            <a:r>
              <a:rPr lang="en-US" b="1" noProof="0" dirty="0" err="1"/>
              <a:t>LangChain</a:t>
            </a:r>
            <a:r>
              <a:rPr lang="en-US" b="1" noProof="0" dirty="0"/>
              <a:t> Expression Language)</a:t>
            </a:r>
            <a:r>
              <a:rPr lang="en-US" noProof="0" dirty="0"/>
              <a:t> for better control</a:t>
            </a:r>
          </a:p>
          <a:p>
            <a:r>
              <a:rPr lang="en-US" noProof="0" dirty="0"/>
              <a:t>Example</a:t>
            </a:r>
          </a:p>
          <a:p>
            <a:pPr marL="457200" lvl="1" indent="0">
              <a:buNone/>
            </a:pP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9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9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9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48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453B-CC5C-6084-5987-BC4615AA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AFA8-A938-803D-17A2-5596D354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  <a:r>
              <a:rPr lang="en-US" noProof="0" dirty="0"/>
              <a:t>: Modern, declarative way to build and customize chains in </a:t>
            </a:r>
            <a:r>
              <a:rPr lang="en-US" noProof="0" dirty="0" err="1"/>
              <a:t>LangChain</a:t>
            </a:r>
            <a:endParaRPr lang="en-US" noProof="0" dirty="0"/>
          </a:p>
          <a:p>
            <a:r>
              <a:rPr lang="en-US" noProof="0" dirty="0"/>
              <a:t>Replaces the older, "hidden" logic of legacy classes like </a:t>
            </a:r>
            <a:r>
              <a:rPr lang="en-US" noProof="0" dirty="0" err="1"/>
              <a:t>LLMChain</a:t>
            </a:r>
            <a:r>
              <a:rPr lang="en-US" noProof="0" dirty="0"/>
              <a:t> or </a:t>
            </a:r>
            <a:r>
              <a:rPr lang="en-US" noProof="0" dirty="0" err="1"/>
              <a:t>RetrievalQA</a:t>
            </a:r>
            <a:endParaRPr lang="en-US" noProof="0" dirty="0"/>
          </a:p>
          <a:p>
            <a:r>
              <a:rPr lang="en-US" noProof="0" dirty="0"/>
              <a:t>Treats every component (prompts, models, retrievers, parsers) as a "Runnable" that can be snapped together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5784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B082-251C-6468-1063-24C60A27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Runnables</a:t>
            </a:r>
            <a:r>
              <a:rPr lang="en-US" noProof="0" dirty="0"/>
              <a:t> and LCEL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C89C-1D8C-EB73-D6AD-E23B4A92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noProof="0" dirty="0" err="1"/>
              <a:t>Runnables</a:t>
            </a:r>
            <a:r>
              <a:rPr lang="en-US" noProof="0" dirty="0"/>
              <a:t>: Building blocks of the </a:t>
            </a:r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</a:p>
          <a:p>
            <a:r>
              <a:rPr lang="en-US" noProof="0" dirty="0"/>
              <a:t>"Runnable" is a standard interface that allows us to "pipe" components together using the | operator</a:t>
            </a:r>
          </a:p>
          <a:p>
            <a:r>
              <a:rPr lang="en-US" noProof="0" dirty="0"/>
              <a:t>Pipe Operator (|): Behaves like a Unix pipe and takes the output of the left side and feeds it as the input to the right side</a:t>
            </a:r>
          </a:p>
          <a:p>
            <a:pPr lvl="1"/>
            <a:r>
              <a:rPr lang="en-US" noProof="0" dirty="0"/>
              <a:t>Why use it? It automatically handles things like:</a:t>
            </a:r>
          </a:p>
          <a:p>
            <a:pPr lvl="2"/>
            <a:r>
              <a:rPr lang="en-US" noProof="0" dirty="0"/>
              <a:t>Async: Running tasks in the background</a:t>
            </a:r>
          </a:p>
          <a:p>
            <a:pPr lvl="2"/>
            <a:r>
              <a:rPr lang="en-US" noProof="0" dirty="0"/>
              <a:t>Batch: Processing multiple inputs at once</a:t>
            </a:r>
          </a:p>
          <a:p>
            <a:pPr lvl="2"/>
            <a:r>
              <a:rPr lang="en-US" noProof="0" dirty="0"/>
              <a:t>Streaming: Seeing the AI's response character by character</a:t>
            </a:r>
          </a:p>
          <a:p>
            <a:r>
              <a:rPr lang="en-US" noProof="0" dirty="0"/>
              <a:t>Code: module_2\2_langchain_lcel_runnable.py, module_2\2_langchain_multiple_streaming.py</a:t>
            </a:r>
          </a:p>
        </p:txBody>
      </p:sp>
    </p:spTree>
    <p:extLst>
      <p:ext uri="{BB962C8B-B14F-4D97-AF65-F5344CB8AC3E}">
        <p14:creationId xmlns:p14="http://schemas.microsoft.com/office/powerpoint/2010/main" val="2539288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AF35-C34E-DFBA-3F36-1CB3B7DE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LangServe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AA29-4C17-AE45-D1FE-14E70AB2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0" dirty="0" err="1"/>
              <a:t>LangServe</a:t>
            </a:r>
            <a:r>
              <a:rPr lang="en-US" noProof="0" dirty="0"/>
              <a:t>: Official way to turn our </a:t>
            </a:r>
            <a:r>
              <a:rPr lang="en-US" noProof="0" dirty="0" err="1"/>
              <a:t>LangChain</a:t>
            </a:r>
            <a:r>
              <a:rPr lang="en-US" noProof="0" dirty="0"/>
              <a:t> </a:t>
            </a:r>
            <a:r>
              <a:rPr lang="en-US" noProof="0" dirty="0" err="1"/>
              <a:t>runnables</a:t>
            </a:r>
            <a:r>
              <a:rPr lang="en-US" noProof="0" dirty="0"/>
              <a:t> and chains into a REST API</a:t>
            </a:r>
          </a:p>
          <a:p>
            <a:r>
              <a:rPr lang="en-US" noProof="0" dirty="0"/>
              <a:t>Built on top of </a:t>
            </a:r>
            <a:r>
              <a:rPr lang="en-US" noProof="0" dirty="0" err="1"/>
              <a:t>FastAPI</a:t>
            </a:r>
            <a:r>
              <a:rPr lang="en-US" noProof="0" dirty="0"/>
              <a:t> </a:t>
            </a:r>
          </a:p>
          <a:p>
            <a:r>
              <a:rPr lang="en-US" noProof="0" dirty="0"/>
              <a:t>Automatically handles the complex parts of deployment, like schema validation, multiple endpoints (/invoke, /batch, /stream), and even a built-in interactive playground</a:t>
            </a:r>
          </a:p>
          <a:p>
            <a:r>
              <a:rPr lang="en-US" noProof="0" dirty="0"/>
              <a:t>We register our </a:t>
            </a:r>
            <a:r>
              <a:rPr lang="en-US" noProof="0" dirty="0" err="1"/>
              <a:t>LangChain</a:t>
            </a:r>
            <a:r>
              <a:rPr lang="en-US" noProof="0" dirty="0"/>
              <a:t> code and register with a path – </a:t>
            </a:r>
            <a:r>
              <a:rPr lang="en-US" noProof="0" dirty="0" err="1"/>
              <a:t>LangServe</a:t>
            </a:r>
            <a:r>
              <a:rPr lang="en-US" noProof="0" dirty="0"/>
              <a:t> creates</a:t>
            </a:r>
          </a:p>
          <a:p>
            <a:pPr lvl="1"/>
            <a:r>
              <a:rPr lang="en-US" noProof="0" dirty="0"/>
              <a:t>API endpoints</a:t>
            </a:r>
          </a:p>
          <a:p>
            <a:pPr lvl="1"/>
            <a:r>
              <a:rPr lang="en-US" noProof="0" dirty="0"/>
              <a:t>Schema (Automatic JSON validation using </a:t>
            </a:r>
            <a:r>
              <a:rPr lang="en-US" noProof="0" dirty="0" err="1"/>
              <a:t>Pydantic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Playground to test the chain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087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A707-793A-6072-DD44-0BEEA069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62DD-4C99-5694-6A43-77412E98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LangServe</a:t>
            </a:r>
            <a:r>
              <a:rPr lang="en-US" noProof="0" dirty="0"/>
              <a:t>: How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E8B8-6FE4-276E-90D2-568DC95F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Create deployment code and run it: C:\code\agenticai_realpage\module_2\2_langchain_server.py</a:t>
            </a:r>
          </a:p>
          <a:p>
            <a:endParaRPr lang="en-US" noProof="0" dirty="0"/>
          </a:p>
          <a:p>
            <a:r>
              <a:rPr lang="en-US" noProof="0" dirty="0"/>
              <a:t>To test, browser: </a:t>
            </a:r>
            <a:r>
              <a:rPr lang="en-US" noProof="0" dirty="0">
                <a:hlinkClick r:id="rId2"/>
              </a:rPr>
              <a:t>http://localhost:8000/note/playground/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Through code: C:\code\agenticai_realpage\module_2\2_langchain_test_server.py</a:t>
            </a:r>
          </a:p>
          <a:p>
            <a:pPr lvl="1"/>
            <a:r>
              <a:rPr lang="en-US" dirty="0"/>
              <a:t>To run, Terminal -&gt; New Terminal Window and then run it</a:t>
            </a:r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456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2938-B1F2-F5E3-DA83-1F8D78A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 Q&amp;A Bot from PDFs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4CAF-D7BC-CBC6-ACB6-4C41425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Chroma DB, Insurance example: </a:t>
            </a:r>
            <a:r>
              <a:rPr lang="fr-FR" dirty="0"/>
              <a:t>C:\code\agenticai_realpage\module_2\2_langchain_qand_a_bot_chroma.py</a:t>
            </a:r>
          </a:p>
          <a:p>
            <a:r>
              <a:rPr lang="fr-FR" dirty="0"/>
              <a:t>Test: Browser - </a:t>
            </a:r>
            <a:r>
              <a:rPr lang="fr-FR" dirty="0">
                <a:hlinkClick r:id="rId2"/>
              </a:rPr>
              <a:t>http://localhost:8000/ask/playground/</a:t>
            </a:r>
            <a:endParaRPr lang="fr-FR" dirty="0"/>
          </a:p>
          <a:p>
            <a:endParaRPr lang="fr-FR" dirty="0"/>
          </a:p>
          <a:p>
            <a:r>
              <a:rPr lang="fr-FR" dirty="0"/>
              <a:t>FAISS: C:\code\agenticai_realpage\module_2\2_langchain_qanda_bot_faiss.py</a:t>
            </a:r>
          </a:p>
          <a:p>
            <a:r>
              <a:rPr lang="fr-FR" dirty="0"/>
              <a:t>Test: Browser - </a:t>
            </a:r>
            <a:r>
              <a:rPr lang="fr-FR" dirty="0">
                <a:hlinkClick r:id="rId2"/>
              </a:rPr>
              <a:t>http://localhost:8000/ask/playground/</a:t>
            </a:r>
            <a:endParaRPr lang="fr-FR" dirty="0"/>
          </a:p>
          <a:p>
            <a:endParaRPr lang="fr-FR" dirty="0"/>
          </a:p>
          <a:p>
            <a:r>
              <a:rPr lang="en-US" dirty="0"/>
              <a:t>While Chroma manages a directory of files automatically, FAISS typically saves to a single .index file along with a .</a:t>
            </a:r>
            <a:r>
              <a:rPr lang="en-US" dirty="0" err="1"/>
              <a:t>pkl</a:t>
            </a:r>
            <a:r>
              <a:rPr lang="en-US" dirty="0"/>
              <a:t> for the documents</a:t>
            </a:r>
          </a:p>
          <a:p>
            <a:r>
              <a:rPr lang="en-US" dirty="0"/>
              <a:t>In </a:t>
            </a:r>
            <a:r>
              <a:rPr lang="en-US" dirty="0" err="1"/>
              <a:t>LangChain</a:t>
            </a:r>
            <a:r>
              <a:rPr lang="en-US" dirty="0"/>
              <a:t>, we use </a:t>
            </a:r>
            <a:r>
              <a:rPr lang="en-US" dirty="0" err="1"/>
              <a:t>save_local</a:t>
            </a:r>
            <a:r>
              <a:rPr lang="en-US" dirty="0"/>
              <a:t> and </a:t>
            </a:r>
            <a:r>
              <a:rPr lang="en-US" dirty="0" err="1"/>
              <a:t>load_local</a:t>
            </a:r>
            <a:r>
              <a:rPr lang="en-US" dirty="0"/>
              <a:t> for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479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US" noProof="0" dirty="0"/>
              <a:t>Traditional, Generative, Agentic AI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64202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Auto-GPT / </a:t>
                      </a:r>
                      <a:r>
                        <a:rPr lang="en-US" sz="1800" noProof="0" dirty="0" err="1"/>
                        <a:t>LangGraph</a:t>
                      </a:r>
                      <a:endParaRPr lang="en-US" sz="1800" noProof="0" dirty="0"/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26FA-9AC7-0D88-E8C1-3812B6DA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09C4-976B-AB22-89FF-3B28BBEB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noProof="0" dirty="0"/>
              <a:t>Reactive Agent: Sense -&gt; Act (No planning)</a:t>
            </a:r>
          </a:p>
          <a:p>
            <a:pPr lvl="1"/>
            <a:r>
              <a:rPr lang="en-US" noProof="0" dirty="0"/>
              <a:t>Respond immediately to the current environment</a:t>
            </a:r>
          </a:p>
          <a:p>
            <a:pPr lvl="1"/>
            <a:r>
              <a:rPr lang="en-US" noProof="0" dirty="0"/>
              <a:t>No memory of past actions</a:t>
            </a:r>
          </a:p>
          <a:p>
            <a:pPr lvl="1"/>
            <a:r>
              <a:rPr lang="en-US" noProof="0" dirty="0"/>
              <a:t>No future planning</a:t>
            </a:r>
          </a:p>
          <a:p>
            <a:pPr lvl="1"/>
            <a:r>
              <a:rPr lang="en-US" noProof="0" dirty="0"/>
              <a:t>Rule-based bots, Simple if-else systems</a:t>
            </a:r>
          </a:p>
          <a:p>
            <a:pPr lvl="1"/>
            <a:r>
              <a:rPr lang="en-US" noProof="0" dirty="0"/>
              <a:t>Example: When an input file is received, process it and create a report</a:t>
            </a:r>
          </a:p>
          <a:p>
            <a:r>
              <a:rPr lang="en-US" noProof="0" dirty="0"/>
              <a:t>Proactive Agents: Gola-driven Behavior</a:t>
            </a:r>
          </a:p>
          <a:p>
            <a:pPr lvl="1"/>
            <a:r>
              <a:rPr lang="en-US" noProof="0" dirty="0"/>
              <a:t>Act to achieve specific goals</a:t>
            </a:r>
          </a:p>
          <a:p>
            <a:pPr lvl="1"/>
            <a:r>
              <a:rPr lang="en-US" noProof="0" dirty="0"/>
              <a:t>Can plan ahead</a:t>
            </a:r>
          </a:p>
          <a:p>
            <a:pPr lvl="1"/>
            <a:r>
              <a:rPr lang="en-US" noProof="0" dirty="0"/>
              <a:t>May consider future states</a:t>
            </a:r>
          </a:p>
          <a:p>
            <a:pPr lvl="1"/>
            <a:r>
              <a:rPr lang="en-US" noProof="0" dirty="0"/>
              <a:t>Planning agents, Goal-based decision systems</a:t>
            </a:r>
          </a:p>
          <a:p>
            <a:pPr lvl="1"/>
            <a:r>
              <a:rPr lang="en-US" noProof="0" dirty="0"/>
              <a:t>Example: A stock market agent that alerts you to sell a stock because price may fall</a:t>
            </a:r>
          </a:p>
          <a:p>
            <a:r>
              <a:rPr lang="en-US" noProof="0" dirty="0"/>
              <a:t>Autonomous Agents: Self-directed and Adaptive</a:t>
            </a:r>
          </a:p>
          <a:p>
            <a:pPr lvl="1"/>
            <a:r>
              <a:rPr lang="en-US" noProof="0" dirty="0"/>
              <a:t>Operate independently without constant human control</a:t>
            </a:r>
          </a:p>
          <a:p>
            <a:pPr lvl="1"/>
            <a:r>
              <a:rPr lang="en-US" noProof="0" dirty="0"/>
              <a:t>Learn from experience</a:t>
            </a:r>
          </a:p>
          <a:p>
            <a:pPr lvl="1"/>
            <a:r>
              <a:rPr lang="en-US" noProof="0" dirty="0"/>
              <a:t>Combine reactive + proactive behavior</a:t>
            </a:r>
          </a:p>
          <a:p>
            <a:pPr lvl="1"/>
            <a:r>
              <a:rPr lang="en-US" noProof="0" dirty="0"/>
              <a:t>Example: A research agent finds out the best sources of information, handles failures, and comes up with a report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6642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DF0-0D71-8249-FE44-C9C30A73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Agent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C738AE-FE22-290E-C8C5-CF7D5D430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538139"/>
              </p:ext>
            </p:extLst>
          </p:nvPr>
        </p:nvGraphicFramePr>
        <p:xfrm>
          <a:off x="789339" y="2171098"/>
          <a:ext cx="10515600" cy="21945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110962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7345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78065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01543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Proactive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Autonomous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23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Decision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Immediate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Goal-oriented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Self-directed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099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833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Sometimes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4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Human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847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8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7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Foundational Components of an AI Agent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Instructions in a Natural Human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hlinkClick r:id="rId12" tooltip="https://www.programandoamedianoche.com/2009/07/enlace-a-data-objects-en-wpf/"/>
              </a:rPr>
              <a:t>This Photo</a:t>
            </a:r>
            <a:r>
              <a:rPr lang="en-US" sz="900" noProof="0" dirty="0"/>
              <a:t> by Unknown Author is licensed under </a:t>
            </a:r>
            <a:r>
              <a:rPr lang="en-US" sz="900" noProof="0" dirty="0">
                <a:hlinkClick r:id="rId13" tooltip="https://creativecommons.org/licenses/by-nd/3.0/"/>
              </a:rPr>
              <a:t>CC BY-ND</a:t>
            </a:r>
            <a:endParaRPr lang="en-US" sz="900" noProof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RAG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Think, Act, Review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MCP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Tool Calling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HITL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Memory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Guardrails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9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9F54-C041-9CEA-B299-3F77D734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Industry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88B0-7BBA-E741-02D7-15942CB2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General Trends (https://congruentx.com/emerging-trends-in-agentic-ai-for-2025)</a:t>
            </a:r>
          </a:p>
          <a:p>
            <a:r>
              <a:rPr lang="en-US" noProof="0" dirty="0"/>
              <a:t>Shift from Assistants to Autonomous Workflows (https://timesofindia.indiatimes.com/technology/tech-news/onix-2026-ai-trends-multi-agent-systems-redefine-enterprise-workflows/articleshow/126487254.cms)</a:t>
            </a:r>
          </a:p>
          <a:p>
            <a:r>
              <a:rPr lang="en-US" noProof="0" dirty="0"/>
              <a:t>Agentic Commerce Takes Off (https://www.investors.com/news/technology/shopify-stock-nrf-news-ai-agentic-shopping/)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793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3875</Words>
  <Application>Microsoft Office PowerPoint</Application>
  <PresentationFormat>Widescreen</PresentationFormat>
  <Paragraphs>704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Cascadia Mono</vt:lpstr>
      <vt:lpstr>Cascadia Mono SemiBold</vt:lpstr>
      <vt:lpstr>Office Theme</vt:lpstr>
      <vt:lpstr>Agentic AI</vt:lpstr>
      <vt:lpstr>Module 1: Agentic AI Fundamentals and LLM Access</vt:lpstr>
      <vt:lpstr>AI Agent</vt:lpstr>
      <vt:lpstr>Real World Need of AI Agents</vt:lpstr>
      <vt:lpstr>Traditional, Generative, Agentic AI</vt:lpstr>
      <vt:lpstr>Agent Types</vt:lpstr>
      <vt:lpstr>Summary: Agent Types</vt:lpstr>
      <vt:lpstr>Foundational Components of an AI Agent</vt:lpstr>
      <vt:lpstr>Industry Trends</vt:lpstr>
      <vt:lpstr>Hands-on: Directly Accessing LLMs </vt:lpstr>
      <vt:lpstr>Using LLMs: OpenAI</vt:lpstr>
      <vt:lpstr>Building the First Agent</vt:lpstr>
      <vt:lpstr>Building the First Agent</vt:lpstr>
      <vt:lpstr>Using LLMs: Hugging Face</vt:lpstr>
      <vt:lpstr>Creating a Simple Utility Agent Using OpenAI API (No Frameworks)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LangChain</vt:lpstr>
      <vt:lpstr>LangChain</vt:lpstr>
      <vt:lpstr>Loaders in LangChain</vt:lpstr>
      <vt:lpstr>LangChain Embeddings –  RAG and Vector Databases</vt:lpstr>
      <vt:lpstr>What is RAG?</vt:lpstr>
      <vt:lpstr>Agentic RAG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 (Code: C:\code\agenticai_realpage\module_2\2_langchain_vector_db_chroma.py )</vt:lpstr>
      <vt:lpstr>Chains</vt:lpstr>
      <vt:lpstr>LCEL</vt:lpstr>
      <vt:lpstr>Runnables and LCEL</vt:lpstr>
      <vt:lpstr>LangServe</vt:lpstr>
      <vt:lpstr>LangServe: How to Use?</vt:lpstr>
      <vt:lpstr>Build a Q&amp;A Bot from PDFs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15</cp:revision>
  <dcterms:created xsi:type="dcterms:W3CDTF">2026-01-14T06:51:35Z</dcterms:created>
  <dcterms:modified xsi:type="dcterms:W3CDTF">2026-01-14T21:48:22Z</dcterms:modified>
</cp:coreProperties>
</file>